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5"/>
  </p:notesMasterIdLst>
  <p:handoutMasterIdLst>
    <p:handoutMasterId r:id="rId16"/>
  </p:handoutMasterIdLst>
  <p:sldIdLst>
    <p:sldId id="285" r:id="rId4"/>
    <p:sldId id="291" r:id="rId5"/>
    <p:sldId id="326" r:id="rId6"/>
    <p:sldId id="292" r:id="rId7"/>
    <p:sldId id="293" r:id="rId8"/>
    <p:sldId id="294" r:id="rId9"/>
    <p:sldId id="309" r:id="rId10"/>
    <p:sldId id="323" r:id="rId11"/>
    <p:sldId id="260" r:id="rId12"/>
    <p:sldId id="325" r:id="rId13"/>
    <p:sldId id="308" r:id="rId14"/>
  </p:sldIdLst>
  <p:sldSz cx="12192000" cy="6858000"/>
  <p:notesSz cx="6858000" cy="9144000"/>
  <p:embeddedFontLst>
    <p:embeddedFont>
      <p:font typeface="Adobe Garamond Pro" panose="02020502060506020403" pitchFamily="18" charset="77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65"/>
    <p:restoredTop sz="86152"/>
  </p:normalViewPr>
  <p:slideViewPr>
    <p:cSldViewPr snapToGrid="0" snapToObjects="1">
      <p:cViewPr varScale="1">
        <p:scale>
          <a:sx n="93" d="100"/>
          <a:sy n="93" d="100"/>
        </p:scale>
        <p:origin x="224" y="608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2.jp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6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249086" y="169663"/>
            <a:ext cx="11693829" cy="68815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8989389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9" r:id="rId2"/>
    <p:sldLayoutId id="2147483660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ML Basics</a:t>
            </a:r>
          </a:p>
          <a:p>
            <a:pPr algn="l">
              <a:lnSpc>
                <a:spcPct val="100000"/>
              </a:lnSpc>
            </a:pPr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Representation; Model Fitting; </a:t>
            </a:r>
          </a:p>
          <a:p>
            <a:pPr algn="l">
              <a:lnSpc>
                <a:spcPct val="100000"/>
              </a:lnSpc>
            </a:pPr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Prediction; Generalization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Variance Tradeoff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522B5E1-520E-6B4D-8F67-4766BEEE4CC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94" y="1612323"/>
            <a:ext cx="7252812" cy="415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02CB12A-15CF-F640-92D7-06A3A5F01748}"/>
              </a:ext>
            </a:extLst>
          </p:cNvPr>
          <p:cNvGrpSpPr/>
          <p:nvPr/>
        </p:nvGrpSpPr>
        <p:grpSpPr>
          <a:xfrm>
            <a:off x="8473841" y="2217576"/>
            <a:ext cx="3077365" cy="2753192"/>
            <a:chOff x="7614901" y="1615668"/>
            <a:chExt cx="5080001" cy="4154318"/>
          </a:xfrm>
        </p:grpSpPr>
        <p:sp>
          <p:nvSpPr>
            <p:cNvPr id="6" name="Line">
              <a:extLst>
                <a:ext uri="{FF2B5EF4-FFF2-40B4-BE49-F238E27FC236}">
                  <a16:creationId xmlns:a16="http://schemas.microsoft.com/office/drawing/2014/main" id="{9553995E-C77C-8643-8CA0-EF26CDA41A89}"/>
                </a:ext>
              </a:extLst>
            </p:cNvPr>
            <p:cNvSpPr/>
            <p:nvPr/>
          </p:nvSpPr>
          <p:spPr>
            <a:xfrm flipV="1">
              <a:off x="7675860" y="1615668"/>
              <a:ext cx="1" cy="3873137"/>
            </a:xfrm>
            <a:prstGeom prst="line">
              <a:avLst/>
            </a:prstGeom>
            <a:ln w="25400">
              <a:solidFill>
                <a:srgbClr val="5A5F5E"/>
              </a:solidFill>
              <a:miter lim="400000"/>
              <a:tailEnd type="triangle"/>
            </a:ln>
          </p:spPr>
          <p:txBody>
            <a:bodyPr lIns="27093" tIns="27093" rIns="27093" bIns="27093" anchor="ctr"/>
            <a:lstStyle/>
            <a:p>
              <a:pPr>
                <a:defRPr sz="70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7" name="Group">
              <a:extLst>
                <a:ext uri="{FF2B5EF4-FFF2-40B4-BE49-F238E27FC236}">
                  <a16:creationId xmlns:a16="http://schemas.microsoft.com/office/drawing/2014/main" id="{158FB541-D7C5-6746-8C69-C3AD3248E6ED}"/>
                </a:ext>
              </a:extLst>
            </p:cNvPr>
            <p:cNvGrpSpPr/>
            <p:nvPr/>
          </p:nvGrpSpPr>
          <p:grpSpPr>
            <a:xfrm>
              <a:off x="7614901" y="1896849"/>
              <a:ext cx="5080001" cy="3873137"/>
              <a:chOff x="0" y="0"/>
              <a:chExt cx="5079999" cy="3873135"/>
            </a:xfrm>
          </p:grpSpPr>
          <p:sp>
            <p:nvSpPr>
              <p:cNvPr id="8" name="Line">
                <a:extLst>
                  <a:ext uri="{FF2B5EF4-FFF2-40B4-BE49-F238E27FC236}">
                    <a16:creationId xmlns:a16="http://schemas.microsoft.com/office/drawing/2014/main" id="{0B884473-242A-244D-80B9-0A99324B32E5}"/>
                  </a:ext>
                </a:extLst>
              </p:cNvPr>
              <p:cNvSpPr/>
              <p:nvPr/>
            </p:nvSpPr>
            <p:spPr>
              <a:xfrm>
                <a:off x="0" y="3450167"/>
                <a:ext cx="4834959" cy="1"/>
              </a:xfrm>
              <a:prstGeom prst="line">
                <a:avLst/>
              </a:prstGeom>
              <a:noFill/>
              <a:ln w="25400" cap="flat">
                <a:solidFill>
                  <a:srgbClr val="5A5F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7093" tIns="27093" rIns="27093" bIns="27093" numCol="1" anchor="ctr">
                <a:noAutofit/>
              </a:bodyPr>
              <a:lstStyle/>
              <a:p>
                <a:pPr>
                  <a:defRPr sz="7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k">
                <a:extLst>
                  <a:ext uri="{FF2B5EF4-FFF2-40B4-BE49-F238E27FC236}">
                    <a16:creationId xmlns:a16="http://schemas.microsoft.com/office/drawing/2014/main" id="{63FFC142-25A7-BF44-B4C3-F473692FB728}"/>
                  </a:ext>
                </a:extLst>
              </p:cNvPr>
              <p:cNvSpPr txBox="1"/>
              <p:nvPr/>
            </p:nvSpPr>
            <p:spPr>
              <a:xfrm>
                <a:off x="4834958" y="3382073"/>
                <a:ext cx="245042" cy="491063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7093" tIns="27093" rIns="27093" bIns="27093" numCol="1" anchor="ctr">
                <a:noAutofit/>
              </a:bodyPr>
              <a:lstStyle/>
              <a:p>
                <a:r>
                  <a:t>k</a:t>
                </a:r>
              </a:p>
            </p:txBody>
          </p:sp>
          <p:sp>
            <p:nvSpPr>
              <p:cNvPr id="10" name="Line">
                <a:extLst>
                  <a:ext uri="{FF2B5EF4-FFF2-40B4-BE49-F238E27FC236}">
                    <a16:creationId xmlns:a16="http://schemas.microsoft.com/office/drawing/2014/main" id="{766D404B-40C4-8D41-96D2-1163E510A229}"/>
                  </a:ext>
                </a:extLst>
              </p:cNvPr>
              <p:cNvSpPr/>
              <p:nvPr/>
            </p:nvSpPr>
            <p:spPr>
              <a:xfrm>
                <a:off x="128505" y="436399"/>
                <a:ext cx="4808394" cy="29781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1244" y="5773"/>
                      <a:pt x="3534" y="10798"/>
                      <a:pt x="6567" y="14413"/>
                    </a:cubicBezTo>
                    <a:cubicBezTo>
                      <a:pt x="10451" y="19040"/>
                      <a:pt x="15220" y="21024"/>
                      <a:pt x="20023" y="21498"/>
                    </a:cubicBezTo>
                    <a:cubicBezTo>
                      <a:pt x="20548" y="21550"/>
                      <a:pt x="21074" y="21584"/>
                      <a:pt x="21600" y="21600"/>
                    </a:cubicBezTo>
                  </a:path>
                </a:pathLst>
              </a:custGeom>
              <a:noFill/>
              <a:ln w="38100" cap="flat">
                <a:solidFill>
                  <a:srgbClr val="AB1802"/>
                </a:solidFill>
                <a:prstDash val="solid"/>
                <a:miter lim="400000"/>
              </a:ln>
              <a:effectLst/>
            </p:spPr>
            <p:txBody>
              <a:bodyPr wrap="square" lIns="27093" tIns="27093" rIns="27093" bIns="27093" numCol="1" anchor="ctr">
                <a:noAutofit/>
              </a:bodyPr>
              <a:lstStyle/>
              <a:p>
                <a:pPr>
                  <a:defRPr sz="7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bias">
                <a:extLst>
                  <a:ext uri="{FF2B5EF4-FFF2-40B4-BE49-F238E27FC236}">
                    <a16:creationId xmlns:a16="http://schemas.microsoft.com/office/drawing/2014/main" id="{64F44312-C97B-7D4E-88AA-405BE039A78F}"/>
                  </a:ext>
                </a:extLst>
              </p:cNvPr>
              <p:cNvSpPr txBox="1"/>
              <p:nvPr/>
            </p:nvSpPr>
            <p:spPr>
              <a:xfrm>
                <a:off x="143062" y="-1"/>
                <a:ext cx="923071" cy="491063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7093" tIns="27093" rIns="27093" bIns="27093" numCol="1" anchor="ctr">
                <a:noAutofit/>
              </a:bodyPr>
              <a:lstStyle>
                <a:lvl1pPr>
                  <a:defRPr>
                    <a:solidFill>
                      <a:schemeClr val="accent5"/>
                    </a:solidFill>
                  </a:defRPr>
                </a:lvl1pPr>
              </a:lstStyle>
              <a:p>
                <a:r>
                  <a:rPr dirty="0"/>
                  <a:t>bias</a:t>
                </a:r>
              </a:p>
            </p:txBody>
          </p:sp>
          <p:sp>
            <p:nvSpPr>
              <p:cNvPr id="12" name="Line">
                <a:extLst>
                  <a:ext uri="{FF2B5EF4-FFF2-40B4-BE49-F238E27FC236}">
                    <a16:creationId xmlns:a16="http://schemas.microsoft.com/office/drawing/2014/main" id="{BB0AA082-35D8-8B48-A9FD-8735B08D19FB}"/>
                  </a:ext>
                </a:extLst>
              </p:cNvPr>
              <p:cNvSpPr/>
              <p:nvPr/>
            </p:nvSpPr>
            <p:spPr>
              <a:xfrm flipV="1">
                <a:off x="124519" y="510251"/>
                <a:ext cx="4525342" cy="2797312"/>
              </a:xfrm>
              <a:prstGeom prst="line">
                <a:avLst/>
              </a:prstGeom>
              <a:noFill/>
              <a:ln w="38100" cap="flat">
                <a:solidFill>
                  <a:schemeClr val="accent1">
                    <a:satOff val="5412"/>
                    <a:lumOff val="-30746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27093" tIns="27093" rIns="27093" bIns="27093" numCol="1" anchor="ctr">
                <a:noAutofit/>
              </a:bodyPr>
              <a:lstStyle/>
              <a:p>
                <a:pPr>
                  <a:defRPr sz="7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variance">
                <a:extLst>
                  <a:ext uri="{FF2B5EF4-FFF2-40B4-BE49-F238E27FC236}">
                    <a16:creationId xmlns:a16="http://schemas.microsoft.com/office/drawing/2014/main" id="{BA3D1B4E-4C04-1046-8C2B-1F08BA844956}"/>
                  </a:ext>
                </a:extLst>
              </p:cNvPr>
              <p:cNvSpPr txBox="1"/>
              <p:nvPr/>
            </p:nvSpPr>
            <p:spPr>
              <a:xfrm>
                <a:off x="2810392" y="66761"/>
                <a:ext cx="1848100" cy="491063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7093" tIns="27093" rIns="27093" bIns="27093" numCol="1" anchor="ctr">
                <a:noAutofit/>
              </a:bodyPr>
              <a:lstStyle>
                <a:lvl1pPr>
                  <a:defRPr>
                    <a:solidFill>
                      <a:schemeClr val="accent1">
                        <a:satOff val="5412"/>
                        <a:lumOff val="-30746"/>
                      </a:schemeClr>
                    </a:solidFill>
                  </a:defRPr>
                </a:lvl1pPr>
              </a:lstStyle>
              <a:p>
                <a:r>
                  <a:rPr dirty="0"/>
                  <a:t>variance</a:t>
                </a:r>
              </a:p>
            </p:txBody>
          </p:sp>
          <p:sp>
            <p:nvSpPr>
              <p:cNvPr id="14" name="Line">
                <a:extLst>
                  <a:ext uri="{FF2B5EF4-FFF2-40B4-BE49-F238E27FC236}">
                    <a16:creationId xmlns:a16="http://schemas.microsoft.com/office/drawing/2014/main" id="{CB3445D6-E97F-B745-9C67-E18E4BCBD2D9}"/>
                  </a:ext>
                </a:extLst>
              </p:cNvPr>
              <p:cNvSpPr/>
              <p:nvPr/>
            </p:nvSpPr>
            <p:spPr>
              <a:xfrm>
                <a:off x="142764" y="149438"/>
                <a:ext cx="4587640" cy="1476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8856" extrusionOk="0">
                    <a:moveTo>
                      <a:pt x="0" y="0"/>
                    </a:moveTo>
                    <a:cubicBezTo>
                      <a:pt x="594" y="8937"/>
                      <a:pt x="3064" y="16068"/>
                      <a:pt x="6295" y="18178"/>
                    </a:cubicBezTo>
                    <a:cubicBezTo>
                      <a:pt x="11539" y="21600"/>
                      <a:pt x="16173" y="11346"/>
                      <a:pt x="20795" y="3785"/>
                    </a:cubicBezTo>
                    <a:cubicBezTo>
                      <a:pt x="21062" y="3349"/>
                      <a:pt x="21330" y="2922"/>
                      <a:pt x="21600" y="2504"/>
                    </a:cubicBezTo>
                  </a:path>
                </a:pathLst>
              </a:custGeom>
              <a:noFill/>
              <a:ln w="63500" cap="flat">
                <a:solidFill>
                  <a:schemeClr val="accent3">
                    <a:satOff val="4450"/>
                    <a:lumOff val="-16871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27093" tIns="27093" rIns="27093" bIns="27093" numCol="1" anchor="ctr">
                <a:noAutofit/>
              </a:bodyPr>
              <a:lstStyle/>
              <a:p>
                <a:pPr>
                  <a:defRPr sz="7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MSE">
                <a:extLst>
                  <a:ext uri="{FF2B5EF4-FFF2-40B4-BE49-F238E27FC236}">
                    <a16:creationId xmlns:a16="http://schemas.microsoft.com/office/drawing/2014/main" id="{B8B21819-AF58-924C-9098-4539DC573DCB}"/>
                  </a:ext>
                </a:extLst>
              </p:cNvPr>
              <p:cNvSpPr txBox="1"/>
              <p:nvPr/>
            </p:nvSpPr>
            <p:spPr>
              <a:xfrm>
                <a:off x="1564438" y="1051290"/>
                <a:ext cx="1082611" cy="491063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7093" tIns="27093" rIns="27093" bIns="27093" numCol="1" anchor="ctr">
                <a:noAutofit/>
              </a:bodyPr>
              <a:lstStyle>
                <a:lvl1pPr>
                  <a:defRPr>
                    <a:solidFill>
                      <a:schemeClr val="accent3">
                        <a:satOff val="4450"/>
                        <a:lumOff val="-16871"/>
                      </a:schemeClr>
                    </a:solidFill>
                  </a:defRPr>
                </a:lvl1pPr>
              </a:lstStyle>
              <a:p>
                <a:r>
                  <a:rPr dirty="0"/>
                  <a:t>MSE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36671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B548749-7180-434B-8A1B-CE5D6E823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Stability, Overfitting, and Regularization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09E66F7-065B-D949-9CC4-321A68265A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6469" y="1892681"/>
            <a:ext cx="3394089" cy="233579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B50D6-B078-D645-A7D6-A3CF5076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4A6A5D-CA14-4F47-A737-2B185C506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652" y="2090069"/>
            <a:ext cx="3235037" cy="194102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B374DCA-DA02-A543-9E75-D9CB47437674}"/>
              </a:ext>
            </a:extLst>
          </p:cNvPr>
          <p:cNvSpPr/>
          <p:nvPr/>
        </p:nvSpPr>
        <p:spPr>
          <a:xfrm>
            <a:off x="1661779" y="4551644"/>
            <a:ext cx="3236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Fixed unknown linear function</a:t>
            </a:r>
            <a:endParaRPr lang="en-US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DF2B7C-690E-FE46-AB70-59D5BA5926A9}"/>
              </a:ext>
            </a:extLst>
          </p:cNvPr>
          <p:cNvSpPr/>
          <p:nvPr/>
        </p:nvSpPr>
        <p:spPr>
          <a:xfrm>
            <a:off x="6095999" y="4413145"/>
            <a:ext cx="386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2D example of a dataset sampled from a mixed Gaussian distribution</a:t>
            </a:r>
            <a:endParaRPr lang="en-US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931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452FFE3-7A6B-D442-8D3A-8E7EA16F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 of “Classical” ML Models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3B4B0-583B-1A4D-A437-1C947583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A898A4-3133-AF45-A157-D86E3E11D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396" y="2005289"/>
            <a:ext cx="5577205" cy="3934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B8636-C883-194A-9D20-AE21C5675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065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10" y="1611382"/>
            <a:ext cx="9669780" cy="3074403"/>
          </a:xfrm>
        </p:spPr>
        <p:txBody>
          <a:bodyPr/>
          <a:lstStyle/>
          <a:p>
            <a:r>
              <a:rPr lang="en-US" dirty="0"/>
              <a:t>Elements of Statistical Learning</a:t>
            </a:r>
          </a:p>
        </p:txBody>
      </p:sp>
    </p:spTree>
    <p:extLst>
      <p:ext uri="{BB962C8B-B14F-4D97-AF65-F5344CB8AC3E}">
        <p14:creationId xmlns:p14="http://schemas.microsoft.com/office/powerpoint/2010/main" val="1712401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C840598D-5259-074B-9999-1437BE4EE9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5083" y="2394079"/>
            <a:ext cx="2803726" cy="2803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899F916-2774-F042-8EAB-F790EE69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Statistical Machine Learning Framework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0607122-CA7A-DD4F-B431-C582ADB81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955790" cy="415742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Data</a:t>
            </a:r>
          </a:p>
          <a:p>
            <a:pPr lvl="1"/>
            <a:r>
              <a:rPr lang="en-US" sz="2000" dirty="0"/>
              <a:t>Domain set  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Label set  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A joint probability distribution on training data</a:t>
            </a:r>
          </a:p>
          <a:p>
            <a:pPr lvl="1"/>
            <a:endParaRPr lang="en-US" sz="2000" dirty="0"/>
          </a:p>
          <a:p>
            <a:r>
              <a:rPr lang="en-US" sz="2400" dirty="0"/>
              <a:t>Model</a:t>
            </a:r>
          </a:p>
          <a:p>
            <a:pPr lvl="1"/>
            <a:r>
              <a:rPr lang="en-US" sz="2000" dirty="0"/>
              <a:t>A prediction function  </a:t>
            </a:r>
          </a:p>
          <a:p>
            <a:pPr lvl="1"/>
            <a:endParaRPr lang="en-US" sz="2000" dirty="0"/>
          </a:p>
          <a:p>
            <a:r>
              <a:rPr lang="en-US" sz="2400" dirty="0"/>
              <a:t>Measure of success</a:t>
            </a:r>
          </a:p>
          <a:p>
            <a:pPr lvl="1"/>
            <a:r>
              <a:rPr lang="en-US" sz="2000" dirty="0"/>
              <a:t>A loss function   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B1819C3-632E-614D-A18E-28C5E2B0B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0654" y="2508569"/>
            <a:ext cx="2674429" cy="267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627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452FFE3-7A6B-D442-8D3A-8E7EA16F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of Success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EBE72E-76C7-BF44-A2A1-CEE87D1CE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Given the prediction function and the loss function, the loss of an example is  </a:t>
            </a:r>
          </a:p>
          <a:p>
            <a:endParaRPr lang="en-US" sz="2400" dirty="0"/>
          </a:p>
          <a:p>
            <a:r>
              <a:rPr lang="en-US" sz="2400" dirty="0"/>
              <a:t>Training error/ empirical error of </a:t>
            </a:r>
          </a:p>
          <a:p>
            <a:endParaRPr lang="en-US" sz="2400" dirty="0"/>
          </a:p>
          <a:p>
            <a:r>
              <a:rPr lang="en-US" sz="2400" dirty="0"/>
              <a:t>Generalization error/ risk/ true error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3B4B0-583B-1A4D-A437-1C947583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605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99F916-2774-F042-8EAB-F790EE69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0607122-CA7A-DD4F-B431-C582ADB81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Given a collection of observations, and a model class, the goal of learning is to determine an estimator that best matches the observation (i.e., with the minimal error </a:t>
            </a:r>
            <a:r>
              <a:rPr lang="en-US" sz="2400" dirty="0" err="1"/>
              <a:t>w.r.t.</a:t>
            </a:r>
            <a:r>
              <a:rPr lang="en-US" sz="2400" dirty="0"/>
              <a:t> a certain loss function)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311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C58E0A9-6C0B-E94B-927D-D371BA718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Loss Functions (Classification)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7AB74B3-4D58-E74E-AB2B-B470B3B52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154333" cy="4157428"/>
          </a:xfrm>
        </p:spPr>
        <p:txBody>
          <a:bodyPr>
            <a:noAutofit/>
          </a:bodyPr>
          <a:lstStyle/>
          <a:p>
            <a:r>
              <a:rPr lang="en-US" sz="2000" dirty="0"/>
              <a:t>0-1 loss: </a:t>
            </a:r>
          </a:p>
          <a:p>
            <a:pPr lvl="2"/>
            <a:endParaRPr lang="en-US" sz="1800" dirty="0"/>
          </a:p>
          <a:p>
            <a:pPr lvl="2"/>
            <a:r>
              <a:rPr lang="en-US" sz="1800" dirty="0"/>
              <a:t>misclassification error</a:t>
            </a:r>
          </a:p>
          <a:p>
            <a:r>
              <a:rPr lang="en-US" sz="2000" dirty="0"/>
              <a:t>hinge loss :  </a:t>
            </a:r>
          </a:p>
          <a:p>
            <a:pPr lvl="2"/>
            <a:endParaRPr lang="en-US" sz="1800" dirty="0"/>
          </a:p>
          <a:p>
            <a:pPr lvl="2"/>
            <a:r>
              <a:rPr lang="en-US" sz="1800" dirty="0"/>
              <a:t>penalize correct predictions when not confident</a:t>
            </a:r>
          </a:p>
          <a:p>
            <a:r>
              <a:rPr lang="en-US" sz="2000" dirty="0"/>
              <a:t>log loss:   </a:t>
            </a:r>
          </a:p>
          <a:p>
            <a:pPr lvl="2"/>
            <a:endParaRPr lang="en-US" sz="1800" dirty="0"/>
          </a:p>
          <a:p>
            <a:pPr lvl="2"/>
            <a:r>
              <a:rPr lang="en-US" sz="1800" dirty="0"/>
              <a:t>always wants more “margin”  </a:t>
            </a:r>
          </a:p>
          <a:p>
            <a:r>
              <a:rPr lang="en-US" sz="2000" dirty="0"/>
              <a:t>square loss   </a:t>
            </a:r>
          </a:p>
          <a:p>
            <a:pPr lvl="2"/>
            <a:endParaRPr lang="en-US" sz="1800" dirty="0"/>
          </a:p>
          <a:p>
            <a:pPr lvl="2"/>
            <a:r>
              <a:rPr lang="en-US" sz="1800" dirty="0"/>
              <a:t>magnify penalties if   is large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B50789-EE4A-EA42-9556-8233442CA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39C55D-5789-1A4C-A6F6-8F904075F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6473" y="2323542"/>
            <a:ext cx="4123266" cy="259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486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Bias-variance decomposi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Bias-</a:t>
            </a:r>
            <a:r>
              <a:rPr lang="en-US" dirty="0"/>
              <a:t>V</a:t>
            </a:r>
            <a:r>
              <a:rPr dirty="0"/>
              <a:t>ariance </a:t>
            </a:r>
            <a:r>
              <a:rPr lang="en-US" dirty="0"/>
              <a:t>D</a:t>
            </a:r>
            <a:r>
              <a:rPr dirty="0"/>
              <a:t>ecomposition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6B5FF09-8FBB-8A4F-9BEF-A5AD1BBBB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</a:t>
            </a:r>
          </a:p>
          <a:p>
            <a:endParaRPr lang="en-US" dirty="0"/>
          </a:p>
          <a:p>
            <a:r>
              <a:rPr lang="en-US" dirty="0"/>
              <a:t>Variance</a:t>
            </a:r>
          </a:p>
          <a:p>
            <a:endParaRPr lang="en-US" dirty="0"/>
          </a:p>
          <a:p>
            <a:r>
              <a:rPr lang="en-US" dirty="0"/>
              <a:t>MSE</a:t>
            </a:r>
          </a:p>
        </p:txBody>
      </p:sp>
      <p:pic>
        <p:nvPicPr>
          <p:cNvPr id="133" name="BiasVariance (dragged).pdf" descr="BiasVariance (dragged).pdf"/>
          <p:cNvPicPr>
            <a:picLocks noChangeAspect="1"/>
          </p:cNvPicPr>
          <p:nvPr/>
        </p:nvPicPr>
        <p:blipFill>
          <a:blip r:embed="rId2"/>
          <a:srcRect t="8550" b="4998"/>
          <a:stretch>
            <a:fillRect/>
          </a:stretch>
        </p:blipFill>
        <p:spPr>
          <a:xfrm>
            <a:off x="12372107" y="4161875"/>
            <a:ext cx="3837709" cy="2488307"/>
          </a:xfrm>
          <a:prstGeom prst="rect">
            <a:avLst/>
          </a:prstGeom>
          <a:ln w="3175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46407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2293</TotalTime>
  <Words>218</Words>
  <Application>Microsoft Macintosh PowerPoint</Application>
  <PresentationFormat>Widescreen</PresentationFormat>
  <Paragraphs>65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Adobe Garamond Pro</vt:lpstr>
      <vt:lpstr>Calibri</vt:lpstr>
      <vt:lpstr>Office Theme</vt:lpstr>
      <vt:lpstr>2_Office Theme</vt:lpstr>
      <vt:lpstr>1_Office Theme</vt:lpstr>
      <vt:lpstr>PowerPoint Presentation</vt:lpstr>
      <vt:lpstr>Taxonomy of “Classical” ML Models</vt:lpstr>
      <vt:lpstr>Elements of Statistical Learning</vt:lpstr>
      <vt:lpstr>The Statistical Machine Learning Framework</vt:lpstr>
      <vt:lpstr>Measurement of Success</vt:lpstr>
      <vt:lpstr>Learning Objective</vt:lpstr>
      <vt:lpstr>Example of Loss Functions (Classification)</vt:lpstr>
      <vt:lpstr>Regularization</vt:lpstr>
      <vt:lpstr>Bias-Variance Decomposition</vt:lpstr>
      <vt:lpstr>Bias Variance Tradeoff</vt:lpstr>
      <vt:lpstr>Stability, Overfitting, and Regularization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156</cp:revision>
  <cp:lastPrinted>2019-10-22T16:35:22Z</cp:lastPrinted>
  <dcterms:created xsi:type="dcterms:W3CDTF">2019-10-07T15:32:39Z</dcterms:created>
  <dcterms:modified xsi:type="dcterms:W3CDTF">2020-10-19T05:26:15Z</dcterms:modified>
</cp:coreProperties>
</file>

<file path=docProps/thumbnail.jpeg>
</file>